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5" r:id="rId3"/>
    <p:sldId id="278" r:id="rId4"/>
    <p:sldId id="279" r:id="rId5"/>
    <p:sldId id="280" r:id="rId6"/>
    <p:sldId id="281" r:id="rId7"/>
    <p:sldId id="258" r:id="rId8"/>
    <p:sldId id="259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  <p:sldId id="274" r:id="rId19"/>
    <p:sldId id="273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54" d="100"/>
          <a:sy n="54" d="100"/>
        </p:scale>
        <p:origin x="65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8548D-2551-499F-AB93-6157576407E0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7B625-A580-4FA2-A011-2CFD605A5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9F2C7-BB04-4487-88A5-A43D824EAA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7B625-A580-4FA2-A011-2CFD605A57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7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7B625-A580-4FA2-A011-2CFD605A57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8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6EA7-211C-4586-9150-3E42C01A5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90A65-4D9D-4A68-AED0-74E05B6D6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7B31E-435C-4471-9128-144524E1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F92F7-5691-4646-A096-5DD74B404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FC3AC-8590-4CA5-84A7-96AE2589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5012-30DA-40F8-ACA8-DE787D0D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8FAEF-CEA0-46ED-A03E-9653A265B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BC17-7F00-4918-954E-A8CA0828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FA1D8-BA2D-4ACB-BF46-72536793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EA8C3-77F0-4487-AF49-ACADFD9D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09259-CBD3-4A38-B4BA-B0E369260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394C-2009-44B3-8D3E-4BC3E2E80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1CCA2-2634-4A69-848D-177FCA13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AB1C3-2FAF-49AB-B174-015F5EDD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91C0B-D183-4512-B8C9-69302AB3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1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F9CB-95F2-47D5-B75F-731FB4E6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CB80-035F-4E65-974A-43EE3BF0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60E9-5046-4B07-AAAE-10DCB8C6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181A6-B441-40C0-B041-F1327D0D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D55E-75FF-41EB-9FF3-BE86757B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F581-A754-4D1A-AD6E-08D3F85A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3D3E2-2C06-4642-B038-AEF411D5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F9AF0-287D-4223-98E6-E1232002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F65F2-D119-476A-A0B9-DE5F6993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E5C9E-F079-4B21-B4A1-8147FB55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9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E25D-77AC-4978-B224-D258E175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3B24-5164-4710-AD33-04D2B12ED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F9299-259D-469D-8320-9ACD9FC6D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EEB0C-29E3-4278-AEC0-44036572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D0309-0A11-498B-9673-0CDE12F9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0D1AB-94EF-477A-9C3D-7EC44FA7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0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A171-B059-471F-AF19-98A5FCA4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B827C-03E5-46CD-A866-C21ABF49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3E092-C983-4A14-AD0F-7D6CDBEF2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6D694-18C8-4889-8F47-946361A4F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27DABA-F71F-4411-8E43-4F69DAA57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D09D5-ABFE-4AE8-99BA-8522BB86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DE8AC-34F6-40C1-8107-1C5B97DC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C7D1C-471F-484D-912F-EB419699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5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35C1-3C91-4D92-9ACC-E768E79F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1350C-3A59-41B4-8AA1-27306F2D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96696-E7B4-4D3A-9B3F-C674F287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7B779-EE06-400E-A77B-B9AF93D3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9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0DDC7-D178-46D0-A4F4-BDB109A3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CEEFF-B3D7-446A-AB9D-BCF8D868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592BD-5FA9-4CAF-8B9D-96B44CD4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48BD-F4B0-40C3-8626-9E22DBCE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8AD19-371A-496D-98F0-722EF0D2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05E51-71AE-4AFE-9CE3-0F6D00F4B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4CD3A-1BBE-48D3-956D-766CA8BE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A2203-0164-4BEF-8984-07693A46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D1965-9EF0-40DD-8257-A7BE76B7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6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F495-90ED-4C81-AE80-6172A539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992E-FD5E-4AC2-8AE6-C4B656F9C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56C0D-741B-47BE-82DE-390C1E4DC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FABD4-8273-46CB-B29B-2584B850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92987-7847-4B79-8D7D-B3EF5FCC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99C82-E8A1-4C24-9C7A-77BF57AF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DAABB-4801-48AD-B594-3E76A01F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1D280-5EB4-4514-ABEA-3E4AD08A3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3B1AB-E1CC-4AD5-8CCD-A525CDE74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758D-C1B3-48F0-A2A0-078334DDC7B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71A5B-4636-4301-A301-8B9FBCE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027D9-96EC-4522-8CB8-4CDE156FD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2BB9E-4ED6-462D-A87C-9BB635C9F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he-IL" sz="2400"/>
              <a:t>336018 – נושאים מתקדמים בהנדסה </a:t>
            </a:r>
            <a:r>
              <a:rPr lang="he-IL" sz="2400" err="1"/>
              <a:t>ביורפואית</a:t>
            </a:r>
            <a:r>
              <a:rPr lang="he-IL" sz="2400"/>
              <a:t> 4:</a:t>
            </a:r>
            <a:br>
              <a:rPr lang="en-US" sz="2400"/>
            </a:br>
            <a:r>
              <a:rPr lang="he-IL" sz="2400"/>
              <a:t> מדעי המידע ולמידת מכונה בהנדסה </a:t>
            </a:r>
            <a:r>
              <a:rPr lang="he-IL" sz="2400" err="1"/>
              <a:t>ביורפואית</a:t>
            </a:r>
            <a:br>
              <a:rPr lang="en-US" sz="2400"/>
            </a:br>
            <a:br>
              <a:rPr lang="en-US" sz="2400"/>
            </a:br>
            <a:r>
              <a:rPr lang="en-US" sz="2400"/>
              <a:t>Data science and machine learning </a:t>
            </a:r>
            <a:br>
              <a:rPr lang="en-US" sz="2400"/>
            </a:br>
            <a:r>
              <a:rPr lang="en-US" sz="2400"/>
              <a:t>in bio-medical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9700D-A1D0-432A-BF9E-95CE13674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endParaRPr lang="en-US">
              <a:latin typeface="+mj-lt"/>
            </a:endParaRPr>
          </a:p>
          <a:p>
            <a:pPr algn="l"/>
            <a:r>
              <a:rPr lang="en-US">
                <a:latin typeface="+mj-lt"/>
              </a:rPr>
              <a:t>Lecture 4a</a:t>
            </a:r>
          </a:p>
          <a:p>
            <a:pPr algn="l"/>
            <a:r>
              <a:rPr lang="en-US">
                <a:latin typeface="+mj-lt"/>
              </a:rPr>
              <a:t>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2948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7B4171-7795-414E-BB10-95E63ABC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85630"/>
            <a:ext cx="11496821" cy="1667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F306C-F6BE-42EE-9BFD-BA9203F0D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Regression example</a:t>
            </a:r>
          </a:p>
        </p:txBody>
      </p:sp>
      <p:pic>
        <p:nvPicPr>
          <p:cNvPr id="2056" name="Picture 8" descr="Image result for red tesla model s">
            <a:extLst>
              <a:ext uri="{FF2B5EF4-FFF2-40B4-BE49-F238E27FC236}">
                <a16:creationId xmlns:a16="http://schemas.microsoft.com/office/drawing/2014/main" id="{E932B5C6-7106-4B01-B40A-2852BA5E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678" y="2418532"/>
            <a:ext cx="2957543" cy="214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AE02D-0DEC-452D-9150-FAB5B45E9EA4}"/>
              </a:ext>
            </a:extLst>
          </p:cNvPr>
          <p:cNvSpPr txBox="1"/>
          <p:nvPr/>
        </p:nvSpPr>
        <p:spPr>
          <a:xfrm>
            <a:off x="10134600" y="27940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$15K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746F6-FA7F-4B4F-B1C3-F07A7E160711}"/>
              </a:ext>
            </a:extLst>
          </p:cNvPr>
          <p:cNvSpPr txBox="1"/>
          <p:nvPr/>
        </p:nvSpPr>
        <p:spPr>
          <a:xfrm>
            <a:off x="6445250" y="28575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$25K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B34B67-8F44-4C9A-A0DE-CA19330BB9C6}"/>
              </a:ext>
            </a:extLst>
          </p:cNvPr>
          <p:cNvSpPr txBox="1"/>
          <p:nvPr/>
        </p:nvSpPr>
        <p:spPr>
          <a:xfrm>
            <a:off x="2254250" y="29193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$160K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418D4-8DAC-4897-8705-E20E5A465D39}"/>
              </a:ext>
            </a:extLst>
          </p:cNvPr>
          <p:cNvSpPr txBox="1"/>
          <p:nvPr/>
        </p:nvSpPr>
        <p:spPr>
          <a:xfrm>
            <a:off x="5842000" y="2475758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</a:t>
            </a:r>
            <a:r>
              <a:rPr lang="he-I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B1FEEF2-C7AE-4214-A0A7-9F440FD1C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7" y="307731"/>
            <a:ext cx="5330182" cy="3997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FBD35-9EFA-4C21-B55D-2EBD71FDB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10" y="307731"/>
            <a:ext cx="5330183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D58D9-F587-4DB5-ABD0-C4830641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41418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DDA7AE-25C8-4BF5-AE25-7F190AD0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31078"/>
            <a:ext cx="5455917" cy="37509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5E03A4-4578-4506-AF6E-6C85724DA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431078"/>
            <a:ext cx="5455917" cy="3750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584FF-58BD-4E9E-B7EE-F74B16BC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Dimensionality reduction example</a:t>
            </a:r>
          </a:p>
        </p:txBody>
      </p:sp>
    </p:spTree>
    <p:extLst>
      <p:ext uri="{BB962C8B-B14F-4D97-AF65-F5344CB8AC3E}">
        <p14:creationId xmlns:p14="http://schemas.microsoft.com/office/powerpoint/2010/main" val="32555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F1FF-FAB8-4C49-884A-437F3C4D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9811-6A1D-4915-B580-D0A8B8D8D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Cost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056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9856-1F4F-4D9D-B905-58800B0A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85" y="2416377"/>
            <a:ext cx="4260814" cy="2844093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01CBC-914C-446B-9419-0946AFDB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FED48-D09A-42B1-95B2-F249CD5C3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assume this will be in the form of “tidy data”, meaning an </a:t>
            </a:r>
            <a:r>
              <a:rPr lang="en-US" sz="2000" i="1" dirty="0">
                <a:solidFill>
                  <a:schemeClr val="bg1"/>
                </a:solidFill>
              </a:rPr>
              <a:t>m</a:t>
            </a:r>
            <a:r>
              <a:rPr lang="en-US" sz="2000" dirty="0">
                <a:solidFill>
                  <a:schemeClr val="bg1"/>
                </a:solidFill>
              </a:rPr>
              <a:t>-by-</a:t>
            </a:r>
            <a:r>
              <a:rPr lang="en-US" sz="2000" i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matrix representing m observations, where each observation has </a:t>
            </a:r>
            <a:r>
              <a:rPr lang="en-US" sz="2000" i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features.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supervised learning, we also assume a label vector of size </a:t>
            </a:r>
            <a:r>
              <a:rPr lang="en-US" sz="2000" i="1" dirty="0">
                <a:solidFill>
                  <a:schemeClr val="bg1"/>
                </a:solidFill>
              </a:rPr>
              <a:t>m.</a:t>
            </a:r>
          </a:p>
        </p:txBody>
      </p:sp>
    </p:spTree>
    <p:extLst>
      <p:ext uri="{BB962C8B-B14F-4D97-AF65-F5344CB8AC3E}">
        <p14:creationId xmlns:p14="http://schemas.microsoft.com/office/powerpoint/2010/main" val="11890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Image result for machine learning algorithms cheat sheet">
            <a:extLst>
              <a:ext uri="{FF2B5EF4-FFF2-40B4-BE49-F238E27FC236}">
                <a16:creationId xmlns:a16="http://schemas.microsoft.com/office/drawing/2014/main" id="{3CB5A3C6-3F63-4021-A3C0-F585838C86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2" y="1675227"/>
            <a:ext cx="7917476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5D49F-48D0-4A55-A6C8-8B6C1CB2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20725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B8BCEB-470F-415A-832B-A70B2EF3C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85" y="2357790"/>
            <a:ext cx="4260814" cy="2961266"/>
          </a:xfrm>
          <a:prstGeom prst="rect">
            <a:avLst/>
          </a:prstGeom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8B06-B27F-4D3E-9519-122A776B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Under the 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83393-0953-4684-B56F-940C1F89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All ML algorithms are performing some variation of a classic optimization problem: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A cost function J(ɵ) (sometime called an objective function) is defined (e.g. mean square error) to calculate how badly the model h</a:t>
            </a:r>
            <a:r>
              <a:rPr lang="en-US" sz="1300" baseline="-25000">
                <a:solidFill>
                  <a:schemeClr val="bg1"/>
                </a:solidFill>
              </a:rPr>
              <a:t>ɵ</a:t>
            </a:r>
            <a:r>
              <a:rPr lang="en-US" sz="1300">
                <a:solidFill>
                  <a:schemeClr val="bg1"/>
                </a:solidFill>
              </a:rPr>
              <a:t>(x) is mis-predicting the labels y.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An initial random value is given to the parameters and the cost is calculated.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Then an iterative optimization process is performed, changing the parameters to minimize the cost – </a:t>
            </a:r>
            <a:r>
              <a:rPr lang="en-US" sz="1300" b="1" i="1">
                <a:solidFill>
                  <a:schemeClr val="bg1"/>
                </a:solidFill>
              </a:rPr>
              <a:t>this is the learning process, </a:t>
            </a:r>
            <a:r>
              <a:rPr lang="en-US" sz="1300">
                <a:solidFill>
                  <a:schemeClr val="bg1"/>
                </a:solidFill>
              </a:rPr>
              <a:t>characterized by a learning rate ɑ.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The most commonly used optimization algorithm is “gradient descent”, shown here. This method requires the cost function to be differentiable!</a:t>
            </a:r>
          </a:p>
          <a:p>
            <a:endParaRPr lang="en-US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6" name="Picture 4" descr="https://jakevdp.github.io/PythonDataScienceHandbook/figures/05.03-5-fold-CV.png">
            <a:extLst>
              <a:ext uri="{FF2B5EF4-FFF2-40B4-BE49-F238E27FC236}">
                <a16:creationId xmlns:a16="http://schemas.microsoft.com/office/drawing/2014/main" id="{4932E256-CB91-4196-A4E1-2B2704FC0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75925" y="4485216"/>
            <a:ext cx="3072629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jakevdp.github.io/PythonDataScienceHandbook/figures/05.03-2-fold-CV.png">
            <a:extLst>
              <a:ext uri="{FF2B5EF4-FFF2-40B4-BE49-F238E27FC236}">
                <a16:creationId xmlns:a16="http://schemas.microsoft.com/office/drawing/2014/main" id="{BD009DA9-940D-4E8F-ABFD-7E820C3E9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5488" y="2015406"/>
            <a:ext cx="3072629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7CE86-88D3-4C4B-A9BE-00D04C6DB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Quantifying the performance of a supervised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6BF4-1606-4DC7-9AE9-C880FA64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4971753" cy="406598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purpose of training a predictive model is to learn a mapping from the features (X) to the label (Y), in order to apply that mapping to unseen examples and accurately predict the label. This is known as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u="sng" dirty="0">
                <a:solidFill>
                  <a:schemeClr val="bg1"/>
                </a:solidFill>
              </a:rPr>
              <a:t>“generalization”.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do this by separating our data into a “training set” and a “test set” (sometimes called a holdout set or a validation set). We train the model using only the training set, and compare the training error with the test error (also called the generalization error) using some performance metric. </a:t>
            </a:r>
            <a:endParaRPr lang="he-IL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Training and testing on different validation sets is called “cross-validation”.</a:t>
            </a:r>
          </a:p>
        </p:txBody>
      </p:sp>
    </p:spTree>
    <p:extLst>
      <p:ext uri="{BB962C8B-B14F-4D97-AF65-F5344CB8AC3E}">
        <p14:creationId xmlns:p14="http://schemas.microsoft.com/office/powerpoint/2010/main" val="18406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1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https://jakevdp.github.io/PythonDataScienceHandbook/figures/05.03-bias-variance-2.png">
            <a:extLst>
              <a:ext uri="{FF2B5EF4-FFF2-40B4-BE49-F238E27FC236}">
                <a16:creationId xmlns:a16="http://schemas.microsoft.com/office/drawing/2014/main" id="{E2E84BE0-5FE9-469B-9335-55FE2479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4506536"/>
            <a:ext cx="4313663" cy="1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jakevdp.github.io/PythonDataScienceHandbook/figures/05.03-bias-variance.png">
            <a:extLst>
              <a:ext uri="{FF2B5EF4-FFF2-40B4-BE49-F238E27FC236}">
                <a16:creationId xmlns:a16="http://schemas.microsoft.com/office/drawing/2014/main" id="{83A949A3-910E-48F0-84CE-D9C84BE4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2093271"/>
            <a:ext cx="4313663" cy="1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24BA8-0C7D-4CF5-B068-A99898C1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Choosing the 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8B55-8CE8-40BD-BE27-422DB1477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/>
              <a:t>If our estimator is underperforming, how should we move forward?</a:t>
            </a:r>
            <a:r>
              <a:rPr lang="en-US" sz="2000"/>
              <a:t> There are several possible answers:</a:t>
            </a:r>
          </a:p>
          <a:p>
            <a:r>
              <a:rPr lang="en-US" sz="2000"/>
              <a:t>Use a more complicated/more flexible model</a:t>
            </a:r>
          </a:p>
          <a:p>
            <a:r>
              <a:rPr lang="en-US" sz="2000"/>
              <a:t>Use a less complicated/less flexible model</a:t>
            </a:r>
          </a:p>
          <a:p>
            <a:r>
              <a:rPr lang="en-US" sz="2000"/>
              <a:t>Gather more training samples</a:t>
            </a:r>
          </a:p>
          <a:p>
            <a:r>
              <a:rPr lang="en-US" sz="2000"/>
              <a:t>Gather more data to add features to each sample</a:t>
            </a:r>
          </a:p>
          <a:p>
            <a:pPr marL="0" indent="0">
              <a:buNone/>
            </a:pPr>
            <a:r>
              <a:rPr lang="en-US" sz="2000"/>
              <a:t>Sometimes using a more complicated model will give worse results, and adding more training samples may not improve your results!</a:t>
            </a: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33F0E-DC48-4503-89A5-DBD3901BD3CB}"/>
              </a:ext>
            </a:extLst>
          </p:cNvPr>
          <p:cNvSpPr txBox="1"/>
          <p:nvPr/>
        </p:nvSpPr>
        <p:spPr>
          <a:xfrm>
            <a:off x="7192537" y="1446940"/>
            <a:ext cx="218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bias model:</a:t>
            </a:r>
          </a:p>
          <a:p>
            <a:pPr algn="ctr"/>
            <a:r>
              <a:rPr lang="en-US" dirty="0"/>
              <a:t>Underfits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04F12-4892-4F70-B94C-8709BE265A93}"/>
              </a:ext>
            </a:extLst>
          </p:cNvPr>
          <p:cNvSpPr txBox="1"/>
          <p:nvPr/>
        </p:nvSpPr>
        <p:spPr>
          <a:xfrm>
            <a:off x="9318401" y="1446940"/>
            <a:ext cx="218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variance model:</a:t>
            </a:r>
          </a:p>
          <a:p>
            <a:pPr algn="ctr"/>
            <a:r>
              <a:rPr lang="en-US" dirty="0"/>
              <a:t>Overfits the data</a:t>
            </a:r>
          </a:p>
        </p:txBody>
      </p:sp>
    </p:spTree>
    <p:extLst>
      <p:ext uri="{BB962C8B-B14F-4D97-AF65-F5344CB8AC3E}">
        <p14:creationId xmlns:p14="http://schemas.microsoft.com/office/powerpoint/2010/main" val="114909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61445B8C-D724-4F73-AB77-3CCE4E822C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53" name="Straight Connector 136">
            <a:extLst>
              <a:ext uri="{FF2B5EF4-FFF2-40B4-BE49-F238E27FC236}">
                <a16:creationId xmlns:a16="http://schemas.microsoft.com/office/drawing/2014/main" id="{99905336-A7CD-4C75-9E77-C704674F404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596948C-576F-4D23-94E5-7D64717C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3765087"/>
            <a:ext cx="3996386" cy="2158048"/>
          </a:xfrm>
          <a:prstGeom prst="rect">
            <a:avLst/>
          </a:prstGeom>
        </p:spPr>
      </p:pic>
      <p:pic>
        <p:nvPicPr>
          <p:cNvPr id="2050" name="Picture 2" descr="https://jakevdp.github.io/PythonDataScienceHandbook/figures/05.03-validation-curve.png">
            <a:extLst>
              <a:ext uri="{FF2B5EF4-FFF2-40B4-BE49-F238E27FC236}">
                <a16:creationId xmlns:a16="http://schemas.microsoft.com/office/drawing/2014/main" id="{163A2F1D-27C5-4AAF-962F-9DD9F118F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65134" y="351224"/>
            <a:ext cx="3996386" cy="27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B6ED1-2A0D-4814-9C87-0347BA778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The 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5259-B637-4B7C-A39A-2FF3A750E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500"/>
              <a:t>The training score is everywhere higher than the validation score. This is generally the case: the model will be a better fit to data it has seen than to data it has not seen.</a:t>
            </a:r>
          </a:p>
          <a:p>
            <a:r>
              <a:rPr lang="en-US" sz="1500"/>
              <a:t>For very low model complexity (a high-bias model), the training data is under-fit, which means that the model is a poor predictor both for the training data and for any previously unseen data.</a:t>
            </a:r>
          </a:p>
          <a:p>
            <a:r>
              <a:rPr lang="en-US" sz="1500"/>
              <a:t>For very high model complexity (a high-variance model), the training data is over-fit, which means that the model predicts the training data very well, but fails for any previously unseen data.</a:t>
            </a:r>
          </a:p>
          <a:p>
            <a:r>
              <a:rPr lang="en-US" sz="1500"/>
              <a:t>For some intermediate value, the validation curve has a maximum. This level of complexity indicates a suitable trade-off between bias and variance.</a:t>
            </a:r>
          </a:p>
        </p:txBody>
      </p:sp>
    </p:spTree>
    <p:extLst>
      <p:ext uri="{BB962C8B-B14F-4D97-AF65-F5344CB8AC3E}">
        <p14:creationId xmlns:p14="http://schemas.microsoft.com/office/powerpoint/2010/main" val="3323295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44E42-C462-4105-BC86-FE75B4E3C4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B11F6-2AB2-4433-92E1-CCF63B79F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563494"/>
            <a:ext cx="4105275" cy="4265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9F9D0D-6D9A-42C4-8538-F554EBF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>
            <a:normAutofit/>
          </a:bodyPr>
          <a:lstStyle/>
          <a:p>
            <a:r>
              <a:rPr lang="en-US"/>
              <a:t>The age of the Deep Learning hype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329A8-13FD-4279-B307-D98039D9D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i="1"/>
              <a:t>Some definitions</a:t>
            </a:r>
            <a:r>
              <a:rPr lang="en-US" sz="1700"/>
              <a:t>:</a:t>
            </a:r>
          </a:p>
          <a:p>
            <a:r>
              <a:rPr lang="en-US" sz="1700" b="1"/>
              <a:t>Machine Learning</a:t>
            </a:r>
            <a:r>
              <a:rPr lang="en-US" sz="1700"/>
              <a:t>: A family of algorithms for finding patterns in data.</a:t>
            </a:r>
          </a:p>
          <a:p>
            <a:pPr lvl="1"/>
            <a:r>
              <a:rPr lang="en-US" sz="1700"/>
              <a:t>Supervised learning – labeled data</a:t>
            </a:r>
          </a:p>
          <a:p>
            <a:pPr lvl="1"/>
            <a:r>
              <a:rPr lang="en-US" sz="1700"/>
              <a:t>Unsupervised learning – unlabeled data</a:t>
            </a:r>
          </a:p>
          <a:p>
            <a:pPr lvl="1"/>
            <a:r>
              <a:rPr lang="en-US" sz="1700"/>
              <a:t>Reinforcement learning – strategy optimization</a:t>
            </a:r>
          </a:p>
          <a:p>
            <a:pPr lvl="1"/>
            <a:endParaRPr lang="en-US" sz="1700"/>
          </a:p>
          <a:p>
            <a:r>
              <a:rPr lang="en-US" sz="1700" b="1"/>
              <a:t>Deep Learning:</a:t>
            </a:r>
            <a:r>
              <a:rPr lang="en-US" sz="1700"/>
              <a:t> A sub-family of supervised learning </a:t>
            </a:r>
            <a:br>
              <a:rPr lang="en-US" sz="1700"/>
            </a:br>
            <a:r>
              <a:rPr lang="en-US" sz="1700"/>
              <a:t>algorithms, based on “deep artificial neural networks”</a:t>
            </a:r>
            <a:endParaRPr lang="en-US" sz="1700" b="1"/>
          </a:p>
        </p:txBody>
      </p:sp>
    </p:spTree>
    <p:extLst>
      <p:ext uri="{BB962C8B-B14F-4D97-AF65-F5344CB8AC3E}">
        <p14:creationId xmlns:p14="http://schemas.microsoft.com/office/powerpoint/2010/main" val="210438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B6D0A5-850E-4A61-84DC-FF27EF7A78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74221-C8EC-4CDA-AA12-C8E5E4BF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 to the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1C26-B3F9-493D-9D11-F040F9B1A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ML in python with scikit-learn</a:t>
            </a:r>
          </a:p>
        </p:txBody>
      </p:sp>
    </p:spTree>
    <p:extLst>
      <p:ext uri="{BB962C8B-B14F-4D97-AF65-F5344CB8AC3E}">
        <p14:creationId xmlns:p14="http://schemas.microsoft.com/office/powerpoint/2010/main" val="1262057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117DD7-2EC9-4EDD-848C-85E7DA60A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4" y="476573"/>
            <a:ext cx="3303052" cy="377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C4CE3F-AA63-4F79-AB1A-5F42A32C6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2" y="476573"/>
            <a:ext cx="3076556" cy="3774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AD6F5D-E03A-4D48-9C8B-D378E6403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275628"/>
            <a:ext cx="3553968" cy="217680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880EF2-DF79-4D9D-8F11-E91D48C797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60" y="5778706"/>
            <a:ext cx="10241280" cy="0"/>
          </a:xfrm>
          <a:prstGeom prst="line">
            <a:avLst/>
          </a:prstGeom>
          <a:ln>
            <a:solidFill>
              <a:srgbClr val="43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7688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4F74D28C-3268-4E35-8EE1-D92CB4A85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D44E42-C462-4105-BC86-FE75B4E3C4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https://wi-images.condecdn.net/image/bpX1xznB8QP/crop/900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69359"/>
            <a:ext cx="5002134" cy="500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2800"/>
              <a:t>State of the art – </a:t>
            </a:r>
            <a:br>
              <a:rPr lang="en-US" sz="2800"/>
            </a:br>
            <a:r>
              <a:rPr lang="en-US" sz="2800"/>
              <a:t>Deep 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400"/>
              <a:t>Already outperforming humans in:</a:t>
            </a:r>
          </a:p>
          <a:p>
            <a:pPr lvl="1"/>
            <a:r>
              <a:rPr lang="en-US" sz="1400"/>
              <a:t>Strategic decision making</a:t>
            </a:r>
          </a:p>
          <a:p>
            <a:pPr lvl="2"/>
            <a:r>
              <a:rPr lang="en-US" sz="1400"/>
              <a:t>Chess</a:t>
            </a:r>
          </a:p>
          <a:p>
            <a:pPr lvl="2"/>
            <a:r>
              <a:rPr lang="en-US" sz="1400"/>
              <a:t>Go</a:t>
            </a:r>
          </a:p>
          <a:p>
            <a:pPr lvl="2"/>
            <a:r>
              <a:rPr lang="en-US" sz="1400"/>
              <a:t>Autonomous vehicles</a:t>
            </a:r>
          </a:p>
          <a:p>
            <a:pPr marL="914400" lvl="2" indent="0">
              <a:buNone/>
            </a:pPr>
            <a:endParaRPr lang="en-US" sz="1400"/>
          </a:p>
          <a:p>
            <a:pPr lvl="1"/>
            <a:r>
              <a:rPr lang="en-US" sz="1400"/>
              <a:t>Speech recognition/translation</a:t>
            </a:r>
          </a:p>
          <a:p>
            <a:pPr lvl="2"/>
            <a:r>
              <a:rPr lang="en-US" sz="1400"/>
              <a:t>Google Translate</a:t>
            </a:r>
          </a:p>
          <a:p>
            <a:pPr lvl="2"/>
            <a:r>
              <a:rPr lang="en-US" sz="1400"/>
              <a:t>Baidu</a:t>
            </a:r>
          </a:p>
          <a:p>
            <a:pPr lvl="2"/>
            <a:endParaRPr lang="en-US" sz="1400"/>
          </a:p>
          <a:p>
            <a:r>
              <a:rPr lang="en-US" sz="1400"/>
              <a:t>Most of all:</a:t>
            </a:r>
          </a:p>
          <a:p>
            <a:pPr marL="457200" lvl="1" indent="0">
              <a:buNone/>
            </a:pPr>
            <a:r>
              <a:rPr lang="en-US" sz="1400" b="1" u="sng"/>
              <a:t>Image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C3959-4B5A-4792-A59D-FFB60A98697B}"/>
              </a:ext>
            </a:extLst>
          </p:cNvPr>
          <p:cNvSpPr txBox="1"/>
          <p:nvPr/>
        </p:nvSpPr>
        <p:spPr>
          <a:xfrm>
            <a:off x="77972" y="5741581"/>
            <a:ext cx="20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</a:t>
            </a:r>
          </a:p>
          <a:p>
            <a:r>
              <a:rPr lang="en-US" dirty="0">
                <a:solidFill>
                  <a:schemeClr val="bg1"/>
                </a:solidFill>
              </a:rPr>
              <a:t>graphcore.ai</a:t>
            </a:r>
          </a:p>
        </p:txBody>
      </p:sp>
    </p:spTree>
    <p:extLst>
      <p:ext uri="{BB962C8B-B14F-4D97-AF65-F5344CB8AC3E}">
        <p14:creationId xmlns:p14="http://schemas.microsoft.com/office/powerpoint/2010/main" val="2208066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25621CF-FD9B-4BC3-9ECC-36CAF62103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0C3A2E-251A-4505-B1B8-C85CBF21F3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EF055B-4F13-4613-9DCE-924D6D254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27" y="2376737"/>
            <a:ext cx="4448774" cy="2352175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241005" y="1774371"/>
            <a:ext cx="2691046" cy="31976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Non healthcare industries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Web / Search /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E-Commerce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Automotive</a:t>
            </a:r>
          </a:p>
          <a:p>
            <a:r>
              <a:rPr lang="en-US" sz="1600" dirty="0">
                <a:solidFill>
                  <a:schemeClr val="bg1"/>
                </a:solidFill>
              </a:rPr>
              <a:t>Banking / Insurance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Aerospace / Drones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Logistics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Cybersecurity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Agriculture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50242" y="632990"/>
            <a:ext cx="4062643" cy="1043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“Deep learning is the new electricity” </a:t>
            </a:r>
          </a:p>
          <a:p>
            <a:pPr algn="l"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transforming every major industry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3384DF0-5B04-494A-8423-713094B5FAB1}"/>
              </a:ext>
            </a:extLst>
          </p:cNvPr>
          <p:cNvSpPr txBox="1">
            <a:spLocks/>
          </p:cNvSpPr>
          <p:nvPr/>
        </p:nvSpPr>
        <p:spPr>
          <a:xfrm>
            <a:off x="2628662" y="1774370"/>
            <a:ext cx="1787394" cy="3197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2503-C749-46CE-B3F0-2E27973DEF20}"/>
              </a:ext>
            </a:extLst>
          </p:cNvPr>
          <p:cNvSpPr/>
          <p:nvPr/>
        </p:nvSpPr>
        <p:spPr>
          <a:xfrm>
            <a:off x="2932051" y="1774370"/>
            <a:ext cx="3048001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1600" b="1" u="sng" dirty="0">
                <a:solidFill>
                  <a:prstClr val="white"/>
                </a:solidFill>
              </a:rPr>
              <a:t>Healthcare: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Genomics / Precision medicine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Pharma / Drug discovery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Medical diagnostics</a:t>
            </a:r>
          </a:p>
        </p:txBody>
      </p:sp>
    </p:spTree>
    <p:extLst>
      <p:ext uri="{BB962C8B-B14F-4D97-AF65-F5344CB8AC3E}">
        <p14:creationId xmlns:p14="http://schemas.microsoft.com/office/powerpoint/2010/main" val="78823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92B5F-381D-4D0B-A5CF-3597F6D2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Yes,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E98F12-842B-464E-AE88-7069E9BA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machine learning?!</a:t>
            </a:r>
          </a:p>
        </p:txBody>
      </p:sp>
    </p:spTree>
    <p:extLst>
      <p:ext uri="{BB962C8B-B14F-4D97-AF65-F5344CB8AC3E}">
        <p14:creationId xmlns:p14="http://schemas.microsoft.com/office/powerpoint/2010/main" val="1269801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507BA-B63A-4D26-A40F-9FBFBD526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2597231"/>
            <a:ext cx="5614835" cy="1510319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63306-3E98-4382-9C99-A91D0CF7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What is machine learning (ML)?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F020-0350-4503-8114-602A7B36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Automated/algorithmic methods for finding patterns in data.</a:t>
            </a:r>
          </a:p>
          <a:p>
            <a:r>
              <a:rPr lang="en-US" sz="2000" dirty="0"/>
              <a:t>The idea is to create </a:t>
            </a:r>
            <a:r>
              <a:rPr lang="en-US" sz="2000" b="1" dirty="0"/>
              <a:t>a model </a:t>
            </a:r>
            <a:r>
              <a:rPr lang="en-US" sz="2000" dirty="0"/>
              <a:t>for the data, and learn the parameters of model directly from the data.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216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187BD-6A8D-4E5D-862D-BBACB244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Categories of machine learning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597C67-DC89-46D8-ABD0-83ACD41BBF48}"/>
              </a:ext>
            </a:extLst>
          </p:cNvPr>
          <p:cNvGrpSpPr/>
          <p:nvPr/>
        </p:nvGrpSpPr>
        <p:grpSpPr>
          <a:xfrm>
            <a:off x="5459413" y="898155"/>
            <a:ext cx="6089650" cy="1400490"/>
            <a:chOff x="5459413" y="898155"/>
            <a:chExt cx="6089650" cy="140049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F51ACD2-598E-4BF7-AE8E-411034DAC45A}"/>
                </a:ext>
              </a:extLst>
            </p:cNvPr>
            <p:cNvSpPr/>
            <p:nvPr/>
          </p:nvSpPr>
          <p:spPr>
            <a:xfrm>
              <a:off x="5459413" y="898155"/>
              <a:ext cx="6089650" cy="431730"/>
            </a:xfrm>
            <a:custGeom>
              <a:avLst/>
              <a:gdLst>
                <a:gd name="connsiteX0" fmla="*/ 0 w 6089650"/>
                <a:gd name="connsiteY0" fmla="*/ 71956 h 431730"/>
                <a:gd name="connsiteX1" fmla="*/ 71956 w 6089650"/>
                <a:gd name="connsiteY1" fmla="*/ 0 h 431730"/>
                <a:gd name="connsiteX2" fmla="*/ 6017694 w 6089650"/>
                <a:gd name="connsiteY2" fmla="*/ 0 h 431730"/>
                <a:gd name="connsiteX3" fmla="*/ 6089650 w 6089650"/>
                <a:gd name="connsiteY3" fmla="*/ 71956 h 431730"/>
                <a:gd name="connsiteX4" fmla="*/ 6089650 w 6089650"/>
                <a:gd name="connsiteY4" fmla="*/ 359774 h 431730"/>
                <a:gd name="connsiteX5" fmla="*/ 6017694 w 6089650"/>
                <a:gd name="connsiteY5" fmla="*/ 431730 h 431730"/>
                <a:gd name="connsiteX6" fmla="*/ 71956 w 6089650"/>
                <a:gd name="connsiteY6" fmla="*/ 431730 h 431730"/>
                <a:gd name="connsiteX7" fmla="*/ 0 w 6089650"/>
                <a:gd name="connsiteY7" fmla="*/ 359774 h 431730"/>
                <a:gd name="connsiteX8" fmla="*/ 0 w 6089650"/>
                <a:gd name="connsiteY8" fmla="*/ 71956 h 4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9650" h="431730">
                  <a:moveTo>
                    <a:pt x="0" y="71956"/>
                  </a:moveTo>
                  <a:cubicBezTo>
                    <a:pt x="0" y="32216"/>
                    <a:pt x="32216" y="0"/>
                    <a:pt x="71956" y="0"/>
                  </a:cubicBezTo>
                  <a:lnTo>
                    <a:pt x="6017694" y="0"/>
                  </a:lnTo>
                  <a:cubicBezTo>
                    <a:pt x="6057434" y="0"/>
                    <a:pt x="6089650" y="32216"/>
                    <a:pt x="6089650" y="71956"/>
                  </a:cubicBezTo>
                  <a:lnTo>
                    <a:pt x="6089650" y="359774"/>
                  </a:lnTo>
                  <a:cubicBezTo>
                    <a:pt x="6089650" y="399514"/>
                    <a:pt x="6057434" y="431730"/>
                    <a:pt x="6017694" y="431730"/>
                  </a:cubicBezTo>
                  <a:lnTo>
                    <a:pt x="71956" y="431730"/>
                  </a:lnTo>
                  <a:cubicBezTo>
                    <a:pt x="32216" y="431730"/>
                    <a:pt x="0" y="399514"/>
                    <a:pt x="0" y="359774"/>
                  </a:cubicBezTo>
                  <a:lnTo>
                    <a:pt x="0" y="71956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655" tIns="89655" rIns="89655" bIns="8965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Supervised learning 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942AFBC-24AE-48E1-97FB-508ED77EEF63}"/>
                </a:ext>
              </a:extLst>
            </p:cNvPr>
            <p:cNvSpPr/>
            <p:nvPr/>
          </p:nvSpPr>
          <p:spPr>
            <a:xfrm>
              <a:off x="5459413" y="1329885"/>
              <a:ext cx="6089650" cy="968760"/>
            </a:xfrm>
            <a:custGeom>
              <a:avLst/>
              <a:gdLst>
                <a:gd name="connsiteX0" fmla="*/ 0 w 6089650"/>
                <a:gd name="connsiteY0" fmla="*/ 0 h 968760"/>
                <a:gd name="connsiteX1" fmla="*/ 6089650 w 6089650"/>
                <a:gd name="connsiteY1" fmla="*/ 0 h 968760"/>
                <a:gd name="connsiteX2" fmla="*/ 6089650 w 6089650"/>
                <a:gd name="connsiteY2" fmla="*/ 968760 h 968760"/>
                <a:gd name="connsiteX3" fmla="*/ 0 w 6089650"/>
                <a:gd name="connsiteY3" fmla="*/ 968760 h 968760"/>
                <a:gd name="connsiteX4" fmla="*/ 0 w 6089650"/>
                <a:gd name="connsiteY4" fmla="*/ 0 h 96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9650" h="968760">
                  <a:moveTo>
                    <a:pt x="0" y="0"/>
                  </a:moveTo>
                  <a:lnTo>
                    <a:pt x="6089650" y="0"/>
                  </a:lnTo>
                  <a:lnTo>
                    <a:pt x="6089650" y="968760"/>
                  </a:lnTo>
                  <a:lnTo>
                    <a:pt x="0" y="9687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346" tIns="22860" rIns="128016" bIns="2286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b="0" i="0" kern="1200" dirty="0"/>
                <a:t>Models that can predict labels based on labeled training data (predictive)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/>
                <a:t>Further separated into two families:</a:t>
              </a:r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b="0" i="1" kern="1200" dirty="0"/>
                <a:t>Classification</a:t>
              </a:r>
              <a:r>
                <a:rPr lang="en-US" sz="1400" b="0" i="0" kern="1200" dirty="0"/>
                <a:t>: Models that predict labels as two or more discrete categories</a:t>
              </a:r>
              <a:endParaRPr lang="en-US" sz="1400" kern="1200" dirty="0"/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1400" b="0" i="1" kern="1200" dirty="0"/>
                <a:t>Regression</a:t>
              </a:r>
              <a:r>
                <a:rPr lang="en-US" sz="1400" b="0" i="0" kern="1200" dirty="0"/>
                <a:t>: Models that predict continuous labels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4822A54-BADC-4534-A644-1ABE21EAFC8F}"/>
              </a:ext>
            </a:extLst>
          </p:cNvPr>
          <p:cNvGrpSpPr/>
          <p:nvPr/>
        </p:nvGrpSpPr>
        <p:grpSpPr>
          <a:xfrm>
            <a:off x="5459413" y="2298645"/>
            <a:ext cx="6089650" cy="1586790"/>
            <a:chOff x="5459413" y="2298645"/>
            <a:chExt cx="6089650" cy="158679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E3DCEEF-D7CE-4ACF-85CC-BA95A20B69E6}"/>
                </a:ext>
              </a:extLst>
            </p:cNvPr>
            <p:cNvSpPr/>
            <p:nvPr/>
          </p:nvSpPr>
          <p:spPr>
            <a:xfrm>
              <a:off x="5459413" y="2298645"/>
              <a:ext cx="6089650" cy="431730"/>
            </a:xfrm>
            <a:custGeom>
              <a:avLst/>
              <a:gdLst>
                <a:gd name="connsiteX0" fmla="*/ 0 w 6089650"/>
                <a:gd name="connsiteY0" fmla="*/ 71956 h 431730"/>
                <a:gd name="connsiteX1" fmla="*/ 71956 w 6089650"/>
                <a:gd name="connsiteY1" fmla="*/ 0 h 431730"/>
                <a:gd name="connsiteX2" fmla="*/ 6017694 w 6089650"/>
                <a:gd name="connsiteY2" fmla="*/ 0 h 431730"/>
                <a:gd name="connsiteX3" fmla="*/ 6089650 w 6089650"/>
                <a:gd name="connsiteY3" fmla="*/ 71956 h 431730"/>
                <a:gd name="connsiteX4" fmla="*/ 6089650 w 6089650"/>
                <a:gd name="connsiteY4" fmla="*/ 359774 h 431730"/>
                <a:gd name="connsiteX5" fmla="*/ 6017694 w 6089650"/>
                <a:gd name="connsiteY5" fmla="*/ 431730 h 431730"/>
                <a:gd name="connsiteX6" fmla="*/ 71956 w 6089650"/>
                <a:gd name="connsiteY6" fmla="*/ 431730 h 431730"/>
                <a:gd name="connsiteX7" fmla="*/ 0 w 6089650"/>
                <a:gd name="connsiteY7" fmla="*/ 359774 h 431730"/>
                <a:gd name="connsiteX8" fmla="*/ 0 w 6089650"/>
                <a:gd name="connsiteY8" fmla="*/ 71956 h 4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9650" h="431730">
                  <a:moveTo>
                    <a:pt x="0" y="71956"/>
                  </a:moveTo>
                  <a:cubicBezTo>
                    <a:pt x="0" y="32216"/>
                    <a:pt x="32216" y="0"/>
                    <a:pt x="71956" y="0"/>
                  </a:cubicBezTo>
                  <a:lnTo>
                    <a:pt x="6017694" y="0"/>
                  </a:lnTo>
                  <a:cubicBezTo>
                    <a:pt x="6057434" y="0"/>
                    <a:pt x="6089650" y="32216"/>
                    <a:pt x="6089650" y="71956"/>
                  </a:cubicBezTo>
                  <a:lnTo>
                    <a:pt x="6089650" y="359774"/>
                  </a:lnTo>
                  <a:cubicBezTo>
                    <a:pt x="6089650" y="399514"/>
                    <a:pt x="6057434" y="431730"/>
                    <a:pt x="6017694" y="431730"/>
                  </a:cubicBezTo>
                  <a:lnTo>
                    <a:pt x="71956" y="431730"/>
                  </a:lnTo>
                  <a:cubicBezTo>
                    <a:pt x="32216" y="431730"/>
                    <a:pt x="0" y="399514"/>
                    <a:pt x="0" y="359774"/>
                  </a:cubicBezTo>
                  <a:lnTo>
                    <a:pt x="0" y="71956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655" tIns="89655" rIns="89655" bIns="8965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Unsupervised learning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9288EBF-C337-492D-BE19-469A9F939B6E}"/>
                </a:ext>
              </a:extLst>
            </p:cNvPr>
            <p:cNvSpPr/>
            <p:nvPr/>
          </p:nvSpPr>
          <p:spPr>
            <a:xfrm>
              <a:off x="5459413" y="2730375"/>
              <a:ext cx="6089650" cy="1155060"/>
            </a:xfrm>
            <a:custGeom>
              <a:avLst/>
              <a:gdLst>
                <a:gd name="connsiteX0" fmla="*/ 0 w 6089650"/>
                <a:gd name="connsiteY0" fmla="*/ 0 h 1155060"/>
                <a:gd name="connsiteX1" fmla="*/ 6089650 w 6089650"/>
                <a:gd name="connsiteY1" fmla="*/ 0 h 1155060"/>
                <a:gd name="connsiteX2" fmla="*/ 6089650 w 6089650"/>
                <a:gd name="connsiteY2" fmla="*/ 1155060 h 1155060"/>
                <a:gd name="connsiteX3" fmla="*/ 0 w 6089650"/>
                <a:gd name="connsiteY3" fmla="*/ 1155060 h 1155060"/>
                <a:gd name="connsiteX4" fmla="*/ 0 w 6089650"/>
                <a:gd name="connsiteY4" fmla="*/ 0 h 115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9650" h="1155060">
                  <a:moveTo>
                    <a:pt x="0" y="0"/>
                  </a:moveTo>
                  <a:lnTo>
                    <a:pt x="6089650" y="0"/>
                  </a:lnTo>
                  <a:lnTo>
                    <a:pt x="6089650" y="1155060"/>
                  </a:lnTo>
                  <a:lnTo>
                    <a:pt x="0" y="11550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346" tIns="22860" rIns="128016" bIns="2286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b="0" i="0" kern="1200" dirty="0"/>
                <a:t>Models that identify structure in unlabeled data (descriptive)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Further separated into two families:</a:t>
              </a:r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1400" b="0" i="1" kern="1200"/>
                <a:t>Clustering</a:t>
              </a:r>
              <a:r>
                <a:rPr lang="en-US" sz="1400" b="0" i="0" kern="1200"/>
                <a:t>: Models that detect and identify distinct groups in the data</a:t>
              </a:r>
              <a:endParaRPr lang="en-US" sz="1400" kern="1200"/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1400" b="0" i="1" kern="1200"/>
                <a:t>Dimensionality reduction</a:t>
              </a:r>
              <a:r>
                <a:rPr lang="en-US" sz="1400" b="0" i="0" kern="1200"/>
                <a:t>: Models that detect and identify lower-dimensional structure in higher-dimensional data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FB227A-5FC0-491D-A26A-DC2A8D310FEC}"/>
              </a:ext>
            </a:extLst>
          </p:cNvPr>
          <p:cNvGrpSpPr/>
          <p:nvPr/>
        </p:nvGrpSpPr>
        <p:grpSpPr>
          <a:xfrm>
            <a:off x="5459413" y="3885435"/>
            <a:ext cx="6089650" cy="916110"/>
            <a:chOff x="5459413" y="3885435"/>
            <a:chExt cx="6089650" cy="91611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236C6DC-BBBF-4D0E-B96E-62362F474EAA}"/>
                </a:ext>
              </a:extLst>
            </p:cNvPr>
            <p:cNvSpPr/>
            <p:nvPr/>
          </p:nvSpPr>
          <p:spPr>
            <a:xfrm>
              <a:off x="5459413" y="3885435"/>
              <a:ext cx="6089650" cy="431730"/>
            </a:xfrm>
            <a:custGeom>
              <a:avLst/>
              <a:gdLst>
                <a:gd name="connsiteX0" fmla="*/ 0 w 6089650"/>
                <a:gd name="connsiteY0" fmla="*/ 71956 h 431730"/>
                <a:gd name="connsiteX1" fmla="*/ 71956 w 6089650"/>
                <a:gd name="connsiteY1" fmla="*/ 0 h 431730"/>
                <a:gd name="connsiteX2" fmla="*/ 6017694 w 6089650"/>
                <a:gd name="connsiteY2" fmla="*/ 0 h 431730"/>
                <a:gd name="connsiteX3" fmla="*/ 6089650 w 6089650"/>
                <a:gd name="connsiteY3" fmla="*/ 71956 h 431730"/>
                <a:gd name="connsiteX4" fmla="*/ 6089650 w 6089650"/>
                <a:gd name="connsiteY4" fmla="*/ 359774 h 431730"/>
                <a:gd name="connsiteX5" fmla="*/ 6017694 w 6089650"/>
                <a:gd name="connsiteY5" fmla="*/ 431730 h 431730"/>
                <a:gd name="connsiteX6" fmla="*/ 71956 w 6089650"/>
                <a:gd name="connsiteY6" fmla="*/ 431730 h 431730"/>
                <a:gd name="connsiteX7" fmla="*/ 0 w 6089650"/>
                <a:gd name="connsiteY7" fmla="*/ 359774 h 431730"/>
                <a:gd name="connsiteX8" fmla="*/ 0 w 6089650"/>
                <a:gd name="connsiteY8" fmla="*/ 71956 h 4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9650" h="431730">
                  <a:moveTo>
                    <a:pt x="0" y="71956"/>
                  </a:moveTo>
                  <a:cubicBezTo>
                    <a:pt x="0" y="32216"/>
                    <a:pt x="32216" y="0"/>
                    <a:pt x="71956" y="0"/>
                  </a:cubicBezTo>
                  <a:lnTo>
                    <a:pt x="6017694" y="0"/>
                  </a:lnTo>
                  <a:cubicBezTo>
                    <a:pt x="6057434" y="0"/>
                    <a:pt x="6089650" y="32216"/>
                    <a:pt x="6089650" y="71956"/>
                  </a:cubicBezTo>
                  <a:lnTo>
                    <a:pt x="6089650" y="359774"/>
                  </a:lnTo>
                  <a:cubicBezTo>
                    <a:pt x="6089650" y="399514"/>
                    <a:pt x="6057434" y="431730"/>
                    <a:pt x="6017694" y="431730"/>
                  </a:cubicBezTo>
                  <a:lnTo>
                    <a:pt x="71956" y="431730"/>
                  </a:lnTo>
                  <a:cubicBezTo>
                    <a:pt x="32216" y="431730"/>
                    <a:pt x="0" y="399514"/>
                    <a:pt x="0" y="359774"/>
                  </a:cubicBezTo>
                  <a:lnTo>
                    <a:pt x="0" y="71956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655" tIns="89655" rIns="89655" bIns="8965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Semi-supervised learning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3625C0A-ED6E-4C58-AE5F-47D57C651CCA}"/>
                </a:ext>
              </a:extLst>
            </p:cNvPr>
            <p:cNvSpPr/>
            <p:nvPr/>
          </p:nvSpPr>
          <p:spPr>
            <a:xfrm>
              <a:off x="5459413" y="4317165"/>
              <a:ext cx="6089650" cy="484380"/>
            </a:xfrm>
            <a:custGeom>
              <a:avLst/>
              <a:gdLst>
                <a:gd name="connsiteX0" fmla="*/ 0 w 6089650"/>
                <a:gd name="connsiteY0" fmla="*/ 0 h 484380"/>
                <a:gd name="connsiteX1" fmla="*/ 6089650 w 6089650"/>
                <a:gd name="connsiteY1" fmla="*/ 0 h 484380"/>
                <a:gd name="connsiteX2" fmla="*/ 6089650 w 6089650"/>
                <a:gd name="connsiteY2" fmla="*/ 484380 h 484380"/>
                <a:gd name="connsiteX3" fmla="*/ 0 w 6089650"/>
                <a:gd name="connsiteY3" fmla="*/ 484380 h 484380"/>
                <a:gd name="connsiteX4" fmla="*/ 0 w 6089650"/>
                <a:gd name="connsiteY4" fmla="*/ 0 h 48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9650" h="484380">
                  <a:moveTo>
                    <a:pt x="0" y="0"/>
                  </a:moveTo>
                  <a:lnTo>
                    <a:pt x="6089650" y="0"/>
                  </a:lnTo>
                  <a:lnTo>
                    <a:pt x="6089650" y="484380"/>
                  </a:lnTo>
                  <a:lnTo>
                    <a:pt x="0" y="4843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346" tIns="22860" rIns="128016" bIns="2286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Used when the data has incomplete labels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Usually an iterative procees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C8C918-7D6A-4FA9-8546-368AEDCB9E1D}"/>
              </a:ext>
            </a:extLst>
          </p:cNvPr>
          <p:cNvGrpSpPr/>
          <p:nvPr/>
        </p:nvGrpSpPr>
        <p:grpSpPr>
          <a:xfrm>
            <a:off x="5459413" y="4801545"/>
            <a:ext cx="6089650" cy="1158300"/>
            <a:chOff x="5459413" y="4801545"/>
            <a:chExt cx="6089650" cy="11583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AB0C01-BF51-434E-8E1F-F2BF9D8002FB}"/>
                </a:ext>
              </a:extLst>
            </p:cNvPr>
            <p:cNvSpPr/>
            <p:nvPr/>
          </p:nvSpPr>
          <p:spPr>
            <a:xfrm>
              <a:off x="5459413" y="4801545"/>
              <a:ext cx="6089650" cy="431730"/>
            </a:xfrm>
            <a:custGeom>
              <a:avLst/>
              <a:gdLst>
                <a:gd name="connsiteX0" fmla="*/ 0 w 6089650"/>
                <a:gd name="connsiteY0" fmla="*/ 71956 h 431730"/>
                <a:gd name="connsiteX1" fmla="*/ 71956 w 6089650"/>
                <a:gd name="connsiteY1" fmla="*/ 0 h 431730"/>
                <a:gd name="connsiteX2" fmla="*/ 6017694 w 6089650"/>
                <a:gd name="connsiteY2" fmla="*/ 0 h 431730"/>
                <a:gd name="connsiteX3" fmla="*/ 6089650 w 6089650"/>
                <a:gd name="connsiteY3" fmla="*/ 71956 h 431730"/>
                <a:gd name="connsiteX4" fmla="*/ 6089650 w 6089650"/>
                <a:gd name="connsiteY4" fmla="*/ 359774 h 431730"/>
                <a:gd name="connsiteX5" fmla="*/ 6017694 w 6089650"/>
                <a:gd name="connsiteY5" fmla="*/ 431730 h 431730"/>
                <a:gd name="connsiteX6" fmla="*/ 71956 w 6089650"/>
                <a:gd name="connsiteY6" fmla="*/ 431730 h 431730"/>
                <a:gd name="connsiteX7" fmla="*/ 0 w 6089650"/>
                <a:gd name="connsiteY7" fmla="*/ 359774 h 431730"/>
                <a:gd name="connsiteX8" fmla="*/ 0 w 6089650"/>
                <a:gd name="connsiteY8" fmla="*/ 71956 h 4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9650" h="431730">
                  <a:moveTo>
                    <a:pt x="0" y="71956"/>
                  </a:moveTo>
                  <a:cubicBezTo>
                    <a:pt x="0" y="32216"/>
                    <a:pt x="32216" y="0"/>
                    <a:pt x="71956" y="0"/>
                  </a:cubicBezTo>
                  <a:lnTo>
                    <a:pt x="6017694" y="0"/>
                  </a:lnTo>
                  <a:cubicBezTo>
                    <a:pt x="6057434" y="0"/>
                    <a:pt x="6089650" y="32216"/>
                    <a:pt x="6089650" y="71956"/>
                  </a:cubicBezTo>
                  <a:lnTo>
                    <a:pt x="6089650" y="359774"/>
                  </a:lnTo>
                  <a:cubicBezTo>
                    <a:pt x="6089650" y="399514"/>
                    <a:pt x="6057434" y="431730"/>
                    <a:pt x="6017694" y="431730"/>
                  </a:cubicBezTo>
                  <a:lnTo>
                    <a:pt x="71956" y="431730"/>
                  </a:lnTo>
                  <a:cubicBezTo>
                    <a:pt x="32216" y="431730"/>
                    <a:pt x="0" y="399514"/>
                    <a:pt x="0" y="359774"/>
                  </a:cubicBezTo>
                  <a:lnTo>
                    <a:pt x="0" y="71956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655" tIns="89655" rIns="89655" bIns="8965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Reinforcement learning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5E469F-E78B-4194-ACFD-70A22681D4B8}"/>
                </a:ext>
              </a:extLst>
            </p:cNvPr>
            <p:cNvSpPr/>
            <p:nvPr/>
          </p:nvSpPr>
          <p:spPr>
            <a:xfrm>
              <a:off x="5459413" y="5233275"/>
              <a:ext cx="6089650" cy="726570"/>
            </a:xfrm>
            <a:custGeom>
              <a:avLst/>
              <a:gdLst>
                <a:gd name="connsiteX0" fmla="*/ 0 w 6089650"/>
                <a:gd name="connsiteY0" fmla="*/ 0 h 726570"/>
                <a:gd name="connsiteX1" fmla="*/ 6089650 w 6089650"/>
                <a:gd name="connsiteY1" fmla="*/ 0 h 726570"/>
                <a:gd name="connsiteX2" fmla="*/ 6089650 w 6089650"/>
                <a:gd name="connsiteY2" fmla="*/ 726570 h 726570"/>
                <a:gd name="connsiteX3" fmla="*/ 0 w 6089650"/>
                <a:gd name="connsiteY3" fmla="*/ 726570 h 726570"/>
                <a:gd name="connsiteX4" fmla="*/ 0 w 6089650"/>
                <a:gd name="connsiteY4" fmla="*/ 0 h 72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9650" h="726570">
                  <a:moveTo>
                    <a:pt x="0" y="0"/>
                  </a:moveTo>
                  <a:lnTo>
                    <a:pt x="6089650" y="0"/>
                  </a:lnTo>
                  <a:lnTo>
                    <a:pt x="6089650" y="726570"/>
                  </a:lnTo>
                  <a:lnTo>
                    <a:pt x="0" y="7265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346" tIns="22860" rIns="128016" bIns="2286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Used for learning behavior strategies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Can be supervised or unsupervised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31919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83F26F-C55B-4A92-9AFF-4894D14E27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6F1468A-24FC-4D45-9481-81FE3D915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98" y="321734"/>
            <a:ext cx="3777117" cy="3597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C69F6-AD2E-4F23-BABA-C8A27E9B9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10" y="321733"/>
            <a:ext cx="4400863" cy="3597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989843-BF91-42E6-BB92-4ECACB6F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example</a:t>
            </a:r>
          </a:p>
        </p:txBody>
      </p:sp>
      <p:pic>
        <p:nvPicPr>
          <p:cNvPr id="17" name="Picture 8" descr="Image result for cucumber">
            <a:extLst>
              <a:ext uri="{FF2B5EF4-FFF2-40B4-BE49-F238E27FC236}">
                <a16:creationId xmlns:a16="http://schemas.microsoft.com/office/drawing/2014/main" id="{A934F466-4444-4EC7-A26D-2E04CA84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60" y="5613083"/>
            <a:ext cx="1832865" cy="124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tomato">
            <a:extLst>
              <a:ext uri="{FF2B5EF4-FFF2-40B4-BE49-F238E27FC236}">
                <a16:creationId xmlns:a16="http://schemas.microsoft.com/office/drawing/2014/main" id="{EAF12A77-A487-4C04-B9D0-605508F66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" y="5052687"/>
            <a:ext cx="1203960" cy="18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5367</TotalTime>
  <Words>721</Words>
  <Application>Microsoft Office PowerPoint</Application>
  <PresentationFormat>Widescreen</PresentationFormat>
  <Paragraphs>114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336018 – נושאים מתקדמים בהנדסה ביורפואית 4:  מדעי המידע ולמידת מכונה בהנדסה ביורפואית  Data science and machine learning  in bio-medical engineering</vt:lpstr>
      <vt:lpstr>The age of the Deep Learning hype</vt:lpstr>
      <vt:lpstr>Artificial neural networks</vt:lpstr>
      <vt:lpstr>State of the art –  Deep convolutional neural networks</vt:lpstr>
      <vt:lpstr>PowerPoint Presentation</vt:lpstr>
      <vt:lpstr>Yes, but…</vt:lpstr>
      <vt:lpstr>What is machine learning (ML)?</vt:lpstr>
      <vt:lpstr>Categories of machine learning</vt:lpstr>
      <vt:lpstr>Classification example</vt:lpstr>
      <vt:lpstr>Regression example</vt:lpstr>
      <vt:lpstr>Clustering example</vt:lpstr>
      <vt:lpstr>Dimensionality reduction example</vt:lpstr>
      <vt:lpstr>The components of a learning algorithm</vt:lpstr>
      <vt:lpstr>The dataset</vt:lpstr>
      <vt:lpstr>The model</vt:lpstr>
      <vt:lpstr>Under the hood</vt:lpstr>
      <vt:lpstr>Quantifying the performance of a supervised learning algorithm</vt:lpstr>
      <vt:lpstr>Choosing the best model</vt:lpstr>
      <vt:lpstr>The bias-variance trade-off</vt:lpstr>
      <vt:lpstr>Back to the notebook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336018 – נושאים מתקדמים בהנדסה ביורפואית 4:  מדעי המידע ולמידת מכונה בהנדסה ביורפואית  Data science and machine learning  in bio-medical engineering</dc:title>
  <dc:creator>Yaron Blinder</dc:creator>
  <cp:lastModifiedBy>Yaron Blinder</cp:lastModifiedBy>
  <cp:revision>42</cp:revision>
  <dcterms:created xsi:type="dcterms:W3CDTF">2018-01-10T21:22:22Z</dcterms:created>
  <dcterms:modified xsi:type="dcterms:W3CDTF">2018-03-18T12:27:34Z</dcterms:modified>
</cp:coreProperties>
</file>